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3ED8-FF77-449F-887C-42EC0252818D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B306E-74C7-4EFE-8682-ABDF610CB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61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B306E-74C7-4EFE-8682-ABDF610CBCB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357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B306E-74C7-4EFE-8682-ABDF610CBCB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274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4786E-115F-9634-AB63-F131B5F6C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5B618D5-C79F-C7C3-A684-5FA76EF99F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AA897BE-10CF-B87A-C484-71467C85F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8A6E909-1B27-1FC6-3624-EBFC7C99C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B306E-74C7-4EFE-8682-ABDF610CBCB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898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8997C1-BC8B-7364-E8C2-A7C44A039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321" y="2045641"/>
            <a:ext cx="11585359" cy="2387600"/>
          </a:xfrm>
        </p:spPr>
        <p:txBody>
          <a:bodyPr anchor="b">
            <a:normAutofit/>
          </a:bodyPr>
          <a:lstStyle>
            <a:lvl1pPr algn="ctr">
              <a:lnSpc>
                <a:spcPct val="150000"/>
              </a:lnSpc>
              <a:defRPr sz="4000"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5855AD9-D915-A268-4B38-E20446D90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321" y="4731798"/>
            <a:ext cx="11585359" cy="52600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38699F-D75E-D539-0783-077171D5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3320" y="6356350"/>
            <a:ext cx="2743200" cy="365125"/>
          </a:xfrm>
        </p:spPr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854EB4-AF8B-E460-79B7-CCC4D4D1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0657" y="6356350"/>
            <a:ext cx="561068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02B32F-0D03-F283-5C19-614D712A7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480" y="6356350"/>
            <a:ext cx="2743200" cy="365125"/>
          </a:xfrm>
        </p:spPr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92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4BA493-516B-FC11-4A16-923DDFEE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6D6B1D1-00C3-E6FF-167C-AE67F977C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E316B5-2234-8FA7-5543-8BC6D2B51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C43DEE-CE47-365D-C6B6-11F29B5C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8E50E3D-62AE-8FCD-034C-BCE0D1560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05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235903F-268E-D1AA-3C9F-38C9035CA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DD086CA-447F-9F5C-8DF4-A8C19F1BF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E90251-BE28-4043-AE6A-39084CF9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67C5B8-F823-7F96-21F4-757C6D11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7849170-7B63-F90D-085B-8E54FDFE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83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FADB67-FF10-A30E-C205-3099EA5FB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D70A328-45BA-1287-ADC1-F87D21545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buFont typeface="Wingdings" panose="05000000000000000000" pitchFamily="2" charset="2"/>
              <a:buChar char="p"/>
              <a:defRPr/>
            </a:lvl2pPr>
            <a:lvl3pPr>
              <a:lnSpc>
                <a:spcPct val="150000"/>
              </a:lnSpc>
              <a:buFont typeface="Wingdings" panose="05000000000000000000" pitchFamily="2" charset="2"/>
              <a:buChar char="Ø"/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8887BEB-CC02-1971-E832-04231050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4A52FA4-7DEB-8C28-6C0F-66814DDE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7711F41-3BD7-9841-996E-31A1D65F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77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9B3279-ACE0-96D5-0E76-EBB55A35C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7BD715-3D48-C3C1-A3E7-735A54526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8D6B27-458C-C4EE-CF52-2CAAB686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5CAA39-8046-7B77-E3D2-9F817884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88C5ED-A054-876F-A1FE-5EFB7F443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71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DD6B7F-50E6-F8C9-D469-E6D82FEA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18CA2D-3F44-A517-7A2A-66CB53494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Font typeface="Wingdings" panose="05000000000000000000" pitchFamily="2" charset="2"/>
              <a:buChar char="n"/>
              <a:defRPr/>
            </a:lvl1pPr>
            <a:lvl2pPr>
              <a:buFont typeface="Wingdings" panose="05000000000000000000" pitchFamily="2" charset="2"/>
              <a:buChar char="p"/>
              <a:defRPr/>
            </a:lvl2pPr>
            <a:lvl3pPr>
              <a:buFont typeface="Wingdings" panose="05000000000000000000" pitchFamily="2" charset="2"/>
              <a:buChar char="Ø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3CD2E4B-D4A0-66E8-3BBE-0CE05E0AD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Font typeface="Wingdings" panose="05000000000000000000" pitchFamily="2" charset="2"/>
              <a:buChar char="n"/>
              <a:defRPr/>
            </a:lvl1pPr>
            <a:lvl2pPr>
              <a:buFont typeface="Wingdings" panose="05000000000000000000" pitchFamily="2" charset="2"/>
              <a:buChar char="p"/>
              <a:defRPr/>
            </a:lvl2pPr>
            <a:lvl3pPr>
              <a:buFont typeface="Wingdings" panose="05000000000000000000" pitchFamily="2" charset="2"/>
              <a:buChar char="Ø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52E01B-BEE9-71F0-C74A-9CCE1F4F7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8822359-9BB0-9607-9CFD-9AF04D6A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BDC869B-3341-CA47-C284-BDB970BB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47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2357B6-66B2-1345-27AE-6EAB73BBE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302F4E-B763-51A8-1FCD-A9C10E6FB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D104325-6FFE-E409-2D20-179C6B5D8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8A04CA4-A70E-482C-EDD0-34957841B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06F61EA-2283-172B-3011-63591002E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103D31-6A61-E842-3486-8FF932C0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D5839BA-09B5-2DD9-2034-797DDA8E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D26C650-F062-FC5B-2868-AFF13F56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4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922F9B-6965-1FC9-94E3-66ADEC57D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ACC2E-8AA9-67E4-4828-B14698C7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45AEE61-7F0B-E3E8-06E4-3FD5B4578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0BE61A1-30A9-6CDB-DA1B-753CFF8B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85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41A3836-D524-6951-1DCD-9898C20B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5528602-728C-CD2F-581E-DA6F2084C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34CF5D6-9C02-44DC-1CB3-98A3F6F6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62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734871-0F55-FA98-2873-B9C8F71BF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57F382-03BE-B7E3-89AE-97BE1A1C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40FFEFD-3355-D906-BF73-19D6D91E9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F3A2BC1-2578-4F49-D8EB-46346ECC1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7127C51-7BE4-5601-2259-7DFB134C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A6F7DA-7CDD-61E0-6276-99B7C4095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8B9A8F-952F-E1E8-C5E8-B9C24A762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7B8604D-AEAC-26C0-5126-27D637B7D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6C4A783-8EE8-B68D-108D-CF80596A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4A4029A-ADC2-8E0C-D166-CDBE8AA6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2B67-5C66-4ACE-96C0-BE0672DC0D6C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ECE66D-C391-9223-BCB2-C5BD3AF4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4DB5264-F0C7-41CA-D87A-570E63447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5A9DB-4C0A-483C-B0E9-2B3182F29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8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58822A2-4488-00E1-4B03-E0155E83D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09C18A1-AAC0-B238-1686-CA676D8F5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54661E-83DD-842C-EB2D-598E2765D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BED62B67-5C66-4ACE-96C0-BE0672DC0D6C}" type="datetimeFigureOut">
              <a:rPr lang="zh-TW" altLang="en-US" smtClean="0"/>
              <a:pPr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08B6AB-ACE0-FBEB-D548-2BC84F29A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158D380-15B3-6EF4-FCE4-B40C920AE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775A9DB-4C0A-483C-B0E9-2B3182F29D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026" name="Picture 2" descr="標誌設計- 認識產業技術司- 經濟部產業技術司">
            <a:extLst>
              <a:ext uri="{FF2B5EF4-FFF2-40B4-BE49-F238E27FC236}">
                <a16:creationId xmlns:a16="http://schemas.microsoft.com/office/drawing/2014/main" id="{45B9A2D5-8111-2B6C-915D-A40ED3C450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34" y="1777"/>
            <a:ext cx="2513188" cy="57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圖片 9" descr="一張含有 文字, 字型, 白色 的圖片&#10;&#10;AI 產生的內容可能不正確。">
            <a:extLst>
              <a:ext uri="{FF2B5EF4-FFF2-40B4-BE49-F238E27FC236}">
                <a16:creationId xmlns:a16="http://schemas.microsoft.com/office/drawing/2014/main" id="{267DC641-69AF-D290-D28D-1BB53A7495F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293" y="34062"/>
            <a:ext cx="2354573" cy="61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3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file:///K:\&#26989;&#30028;&#21512;&#20316;950210\95&#26989;&#30028;&#21512;&#20316;\950217+950221&#29986;&#23416;&#30740;&#21512;&#20316;&#22996;&#21729;&#26371;and&#20998;&#21253;&#35498;&#26126;&#26371;\&#20998;&#21253;&#30740;&#31350;&#35336;&#30059;&#30003;&#35531;&#24847;&#39000;&#34920;.ppt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chienli@soic.org.tw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EE8091-0E36-6088-A90B-117377A571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115</a:t>
            </a:r>
            <a:r>
              <a:rPr lang="zh-TW" altLang="en-US" dirty="0"/>
              <a:t>年度科專計畫</a:t>
            </a:r>
            <a:br>
              <a:rPr lang="en-US" altLang="zh-TW" dirty="0"/>
            </a:br>
            <a:r>
              <a:rPr lang="zh-TW" altLang="en-US" dirty="0"/>
              <a:t>海事影像物件可分類性評估技術研究</a:t>
            </a:r>
            <a:br>
              <a:rPr lang="en-US" altLang="zh-TW" dirty="0"/>
            </a:br>
            <a:r>
              <a:rPr lang="zh-TW" altLang="en-US" dirty="0"/>
              <a:t>分包研究計畫說明</a:t>
            </a:r>
          </a:p>
        </p:txBody>
      </p:sp>
    </p:spTree>
    <p:extLst>
      <p:ext uri="{BB962C8B-B14F-4D97-AF65-F5344CB8AC3E}">
        <p14:creationId xmlns:p14="http://schemas.microsoft.com/office/powerpoint/2010/main" val="110914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FA9928-71EC-3BA4-236D-EFAAFF83F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分包研究計畫經費編列標準注意事項 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1F03AA0F-DC13-1079-4AEC-4697C2DBE7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918521"/>
              </p:ext>
            </p:extLst>
          </p:nvPr>
        </p:nvGraphicFramePr>
        <p:xfrm>
          <a:off x="479425" y="1382713"/>
          <a:ext cx="11233150" cy="5060240"/>
        </p:xfrm>
        <a:graphic>
          <a:graphicData uri="http://schemas.openxmlformats.org/drawingml/2006/table">
            <a:tbl>
              <a:tblPr/>
              <a:tblGrid>
                <a:gridCol w="1475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4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　　目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注意事項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計畫規劃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加強查核點及計畫總結成果技術資料之規範。</a:t>
                      </a:r>
                      <a:endParaRPr kumimoji="1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簽約時，須確定參與計畫人員名單。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579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計畫費用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人事費：總經費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55%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為上限</a:t>
                      </a:r>
                      <a:endParaRPr kumimoji="1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人事費基準詳如附件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給付之人事費，承包單位有代扣繳申報之義務。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二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管理費：不得超過計畫總經費之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15%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。</a:t>
                      </a:r>
                      <a:endParaRPr kumimoji="1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三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業務費：檢附發票原則如下</a:t>
                      </a:r>
                      <a:endParaRPr kumimoji="1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各項支出應檢附發票或收據辦理核銷。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三聯式發票須有承包單位之抬頭、統一編號，且須同時檢附扣抵聯及收執聯。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電子收銀機發票須有承包單位之統一編號。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小規模營利事業普通收據，須有免用發票商家之統一編號。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如須購買外國圖書資料參考者，請檢附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INVOICE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、水單並附該圖書資料封面影本。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外送影印資料請檢附影印之樣張（封面及目錄）。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報支郵資除須檢附購票證明之外，另請檢附大宗函件郵資單收執聯或請列郵寄名單、地址、事由等。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消耗品係指電腦之相關用品如碳粉匣、報表紙等，不含電腦週邊設備。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文具紙張、印刷、郵電、消耗等，最高限額度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合計為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25,000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元／人年。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參加研討會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其他業務費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請檢附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DM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與計畫性質無關之費用不可報支。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847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F57FD-04EF-D372-A512-31A00D55B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471354-F00C-AE8B-5FA3-9F4992D17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分包研究計畫經費編列標準注意事項 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A9D456BD-1983-3BDC-59CD-95BC6D6710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549118"/>
              </p:ext>
            </p:extLst>
          </p:nvPr>
        </p:nvGraphicFramePr>
        <p:xfrm>
          <a:off x="479425" y="1382713"/>
          <a:ext cx="11233150" cy="4572048"/>
        </p:xfrm>
        <a:graphic>
          <a:graphicData uri="http://schemas.openxmlformats.org/drawingml/2006/table">
            <a:tbl>
              <a:tblPr/>
              <a:tblGrid>
                <a:gridCol w="1475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4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　　目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注意事項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79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計畫費用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旅運費</a:t>
                      </a:r>
                      <a:endParaRPr kumimoji="1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車資費用（含計程車資）採實報實銷，惟計程車以市內短程洽公為原則，應填具搭乘起迄地點並由出差人簽名。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結報國內出差請於出差結報表註明出差地點及出差事由，出差行程請儘量利用便捷之交通工具縮短行程，往返行程以不超過一日為原則。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欲規劃國外出差，請明列於計畫書提出申請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出差地點距離機關所在地八十公里以上，且有在出差地區住宿事實者，始可檢據核實報支住宿費。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搭乘飛機須檢附機票存根或登機證存根聯及旅行業代收轉付收據。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於貴單位所在地之縣（市）出差不得報支膳雜費。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至外縣市參加研討會、訓練課程，不可報支膳雜費。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膳雜費、住宿費報之費率如下：</a:t>
                      </a:r>
                      <a:b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</a:b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膳雜費每日新台幣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400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元；住宿費每日新台幣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2,200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元。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依據中心內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《</a:t>
                      </a: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差旅費、津貼支給辦法</a:t>
                      </a: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》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四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維護費</a:t>
                      </a:r>
                      <a:endParaRPr kumimoji="1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Wingdings 2" pitchFamily="18" charset="2"/>
                      </a:endParaRPr>
                    </a:p>
                    <a:p>
                      <a:pPr marL="92075" marR="0" lvl="0" indent="-920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係指分包單位計畫所需之設備維護費用，請檢附維護合約及說明維護項目與本計畫之關聯性。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五</a:t>
                      </a: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材料費</a:t>
                      </a:r>
                      <a:endParaRPr kumimoji="1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itchFamily="18" charset="2"/>
                        </a:rPr>
                        <a:t>係指執行計畫所需之耗材。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Wingdings 2" pitchFamily="18" charset="2"/>
                      </a:endParaRPr>
                    </a:p>
                    <a:p>
                      <a:pPr marL="92075" marR="0" lvl="0" indent="-920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(</a:t>
                      </a:r>
                      <a:r>
                        <a:rPr kumimoji="1" lang="zh-TW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六</a:t>
                      </a:r>
                      <a:r>
                        <a:rPr kumimoji="1" lang="en-US" altLang="zh-TW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計畫總經費含</a:t>
                      </a:r>
                      <a:r>
                        <a:rPr kumimoji="1" lang="en-US" altLang="zh-TW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5%</a:t>
                      </a:r>
                      <a:r>
                        <a:rPr kumimoji="1" lang="zh-TW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itchFamily="18" charset="2"/>
                        </a:rPr>
                        <a:t>營業稅。</a:t>
                      </a:r>
                      <a:endParaRPr kumimoji="1" lang="en-US" altLang="zh-TW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  <a:sym typeface="Wingdings 2" pitchFamily="18" charset="2"/>
                      </a:endParaRPr>
                    </a:p>
                    <a:p>
                      <a:pPr marL="88900" marR="0" lvl="0" indent="-88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364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99377-C5D1-4111-0E9E-490E6B7EF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486CC-4743-115F-8877-EF6BF148D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分包研究計畫經費編列標準注意事項 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ED22E9C6-1051-F0B4-82B3-3E608C38A3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580345"/>
              </p:ext>
            </p:extLst>
          </p:nvPr>
        </p:nvGraphicFramePr>
        <p:xfrm>
          <a:off x="479425" y="1382713"/>
          <a:ext cx="11233150" cy="2490070"/>
        </p:xfrm>
        <a:graphic>
          <a:graphicData uri="http://schemas.openxmlformats.org/drawingml/2006/table">
            <a:tbl>
              <a:tblPr/>
              <a:tblGrid>
                <a:gridCol w="1475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13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　　目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注意事項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380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計畫執行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日前，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完成期中報告初稿，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116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日前，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完成期末報告初稿，期末總結報告應經本中心書面認可後始得印製成冊。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441325" marR="0" lvl="0" indent="-4413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計畫執行中應與本中心密切聯絡，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預計於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日前及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116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日前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，將分別邀請執行分包研究計畫主持人至本中心進行期中及期末報告。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441325" marR="0" lvl="0" indent="-4413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kumimoji="1" lang="en-US" altLang="zh-TW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期末總結報告編寫格式應依本中心之規定辦理。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88900" marR="0" lvl="0" indent="-88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 Box 34">
            <a:extLst>
              <a:ext uri="{FF2B5EF4-FFF2-40B4-BE49-F238E27FC236}">
                <a16:creationId xmlns:a16="http://schemas.microsoft.com/office/drawing/2014/main" id="{785FC769-C8A5-918A-8EEC-D7D535CD1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4056063"/>
            <a:ext cx="7724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期中及期末報告</a:t>
            </a:r>
            <a:r>
              <a:rPr lang="zh-TW" altLang="en-US" sz="2000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分包計畫主持人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需在場，以示負責。</a:t>
            </a:r>
          </a:p>
        </p:txBody>
      </p:sp>
    </p:spTree>
    <p:extLst>
      <p:ext uri="{BB962C8B-B14F-4D97-AF65-F5344CB8AC3E}">
        <p14:creationId xmlns:p14="http://schemas.microsoft.com/office/powerpoint/2010/main" val="2762797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C85B7812-DE9D-C876-C069-759D75454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1806575"/>
            <a:ext cx="2389188" cy="1868488"/>
          </a:xfrm>
          <a:prstGeom prst="rect">
            <a:avLst/>
          </a:prstGeom>
          <a:solidFill>
            <a:srgbClr val="644B3C"/>
          </a:solidFill>
          <a:ln>
            <a:noFill/>
          </a:ln>
          <a:effectLst>
            <a:outerShdw dist="71842" dir="2700000" algn="ctr" rotWithShape="0">
              <a:srgbClr val="80000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產學研合作</a:t>
            </a:r>
            <a:b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作業要點</a:t>
            </a:r>
            <a:endParaRPr lang="en-US" altLang="ja-JP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CF9C91-E9D8-CD3A-CF7B-285E904AD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2" y="1806575"/>
            <a:ext cx="9215437" cy="1868488"/>
          </a:xfrm>
          <a:prstGeom prst="rect">
            <a:avLst/>
          </a:prstGeom>
          <a:solidFill>
            <a:srgbClr val="EED8CA"/>
          </a:solidFill>
          <a:ln w="9525" algn="ctr">
            <a:noFill/>
            <a:miter lim="800000"/>
            <a:headEnd/>
            <a:tailEnd/>
          </a:ln>
          <a:effectLst>
            <a:outerShdw dist="71842" dir="2700000" algn="ctr" rotWithShape="0">
              <a:srgbClr val="800000">
                <a:alpha val="50000"/>
              </a:srgbClr>
            </a:outerShdw>
          </a:effectLst>
        </p:spPr>
        <p:txBody>
          <a:bodyPr anchor="ctr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應依公平及公正程序執行職權；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出席會議應親自為之，</a:t>
            </a:r>
            <a:r>
              <a:rPr lang="zh-TW" altLang="en-US" sz="2000" b="1" u="sng" dirty="0">
                <a:solidFill>
                  <a:srgbClr val="CC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遇有利益衝突或不能公正執行職權之虞者，應即</a:t>
            </a:r>
            <a:r>
              <a:rPr lang="zh-TW" altLang="en-US" sz="2000" b="1" u="sng" dirty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迴避</a:t>
            </a:r>
            <a:r>
              <a:rPr lang="zh-TW" altLang="en-US" sz="2000" b="1" dirty="0">
                <a:solidFill>
                  <a:srgbClr val="66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b="1" dirty="0">
              <a:solidFill>
                <a:srgbClr val="66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依規定分包對象不得為本中心之董監事。</a:t>
            </a:r>
            <a:endParaRPr lang="ja-JP" altLang="en-US" sz="20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64973A0C-07CC-AB9D-56CB-147FB657E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3844925"/>
            <a:ext cx="4592638" cy="13684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EED8CA"/>
          </a:solidFill>
          <a:ln>
            <a:noFill/>
          </a:ln>
          <a:effectLst>
            <a:outerShdw dist="71842" dir="2700000" algn="ctr" rotWithShape="0">
              <a:srgbClr val="80000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800" b="0">
                <a:latin typeface="微軟正黑體" panose="020B0604030504040204" pitchFamily="34" charset="-120"/>
                <a:ea typeface="微軟正黑體" panose="020B0604030504040204" pitchFamily="34" charset="-120"/>
              </a:rPr>
              <a:t>迴避原則</a:t>
            </a:r>
            <a:endParaRPr lang="ja-JP" altLang="en-US" sz="3200" b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75978ED-ACF4-EC6F-2851-E31EFEFF9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3400" y="5213350"/>
            <a:ext cx="268605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Clr>
                <a:srgbClr val="9900CC"/>
              </a:buClr>
              <a:buFont typeface="Webdings" pitchFamily="18" charset="2"/>
              <a:buChar char=":"/>
              <a:defRPr/>
            </a:pPr>
            <a:r>
              <a:rPr lang="en-US" altLang="zh-TW" sz="2900" b="0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採個案迴避之原則</a:t>
            </a:r>
          </a:p>
        </p:txBody>
      </p:sp>
    </p:spTree>
    <p:extLst>
      <p:ext uri="{BB962C8B-B14F-4D97-AF65-F5344CB8AC3E}">
        <p14:creationId xmlns:p14="http://schemas.microsoft.com/office/powerpoint/2010/main" val="58373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1488E71-F8ED-987C-E7A6-0BE0F9BB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115</a:t>
            </a:r>
            <a:r>
              <a:rPr lang="zh-TW" altLang="en-US" dirty="0"/>
              <a:t>年度分包研究計畫</a:t>
            </a:r>
            <a:r>
              <a:rPr lang="en-US" altLang="zh-TW" dirty="0"/>
              <a:t>---</a:t>
            </a:r>
            <a:r>
              <a:rPr lang="zh-TW" altLang="en-US" dirty="0"/>
              <a:t>預定作業時程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F0CA2AE-48CD-E156-4F8E-012251B652A6}"/>
              </a:ext>
            </a:extLst>
          </p:cNvPr>
          <p:cNvSpPr/>
          <p:nvPr/>
        </p:nvSpPr>
        <p:spPr>
          <a:xfrm>
            <a:off x="152400" y="2455863"/>
            <a:ext cx="1930400" cy="973137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Clr>
                <a:schemeClr val="tx1"/>
              </a:buClr>
              <a:buFont typeface="Wingdings 3" panose="05040102010807070707" pitchFamily="18" charset="2"/>
              <a:buChar char=""/>
            </a:pPr>
            <a:r>
              <a:rPr lang="zh-TW" altLang="en-US" sz="24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分包研究</a:t>
            </a:r>
          </a:p>
          <a:p>
            <a:pPr algn="ctr">
              <a:spcBef>
                <a:spcPct val="0"/>
              </a:spcBef>
            </a:pPr>
            <a:r>
              <a:rPr lang="zh-TW" altLang="en-US" dirty="0">
                <a:solidFill>
                  <a:srgbClr val="00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計畫內容等確定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EF3D339-3F24-63E9-4A25-4CDA74654258}"/>
              </a:ext>
            </a:extLst>
          </p:cNvPr>
          <p:cNvSpPr/>
          <p:nvPr/>
        </p:nvSpPr>
        <p:spPr>
          <a:xfrm>
            <a:off x="2400300" y="2455863"/>
            <a:ext cx="1930400" cy="973137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Clr>
                <a:schemeClr val="tx1"/>
              </a:buClr>
            </a:pP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5E0B9C96-CE3B-C079-0865-7A842EF94B77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082800" y="2942432"/>
            <a:ext cx="3175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AutoShape 1089">
            <a:extLst>
              <a:ext uri="{FF2B5EF4-FFF2-40B4-BE49-F238E27FC236}">
                <a16:creationId xmlns:a16="http://schemas.microsoft.com/office/drawing/2014/main" id="{4E80B078-2386-6BFE-A10D-6415E8E59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083196"/>
            <a:ext cx="1511302" cy="1718469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3750 h 21600"/>
              <a:gd name="T14" fmla="*/ 18075 w 21600"/>
              <a:gd name="T15" fmla="*/ 1785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3750"/>
                </a:lnTo>
                <a:lnTo>
                  <a:pt x="3375" y="3750"/>
                </a:lnTo>
                <a:lnTo>
                  <a:pt x="3375" y="17850"/>
                </a:lnTo>
                <a:lnTo>
                  <a:pt x="16200" y="1785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3750"/>
                </a:moveTo>
                <a:lnTo>
                  <a:pt x="1350" y="17850"/>
                </a:lnTo>
                <a:lnTo>
                  <a:pt x="2700" y="17850"/>
                </a:lnTo>
                <a:lnTo>
                  <a:pt x="2700" y="3750"/>
                </a:lnTo>
                <a:lnTo>
                  <a:pt x="1350" y="3750"/>
                </a:lnTo>
                <a:close/>
              </a:path>
              <a:path w="21600" h="21600">
                <a:moveTo>
                  <a:pt x="0" y="3750"/>
                </a:moveTo>
                <a:lnTo>
                  <a:pt x="0" y="17850"/>
                </a:lnTo>
                <a:lnTo>
                  <a:pt x="675" y="17850"/>
                </a:lnTo>
                <a:lnTo>
                  <a:pt x="675" y="3750"/>
                </a:lnTo>
                <a:lnTo>
                  <a:pt x="0" y="3750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799EE67F-C34C-CC4E-F53E-4CE3FC8B6F69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330700" y="2942432"/>
            <a:ext cx="3175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4" name="Group 1100">
            <a:extLst>
              <a:ext uri="{FF2B5EF4-FFF2-40B4-BE49-F238E27FC236}">
                <a16:creationId xmlns:a16="http://schemas.microsoft.com/office/drawing/2014/main" id="{FFAA734D-81C1-8A9D-A9E0-FD4C14EC82CC}"/>
              </a:ext>
            </a:extLst>
          </p:cNvPr>
          <p:cNvGrpSpPr>
            <a:grpSpLocks/>
          </p:cNvGrpSpPr>
          <p:nvPr/>
        </p:nvGrpSpPr>
        <p:grpSpPr bwMode="auto">
          <a:xfrm>
            <a:off x="6578600" y="1772045"/>
            <a:ext cx="2540000" cy="2340770"/>
            <a:chOff x="3183" y="2024"/>
            <a:chExt cx="768" cy="912"/>
          </a:xfrm>
        </p:grpSpPr>
        <p:sp>
          <p:nvSpPr>
            <p:cNvPr id="15" name="Rectangle 1101">
              <a:extLst>
                <a:ext uri="{FF2B5EF4-FFF2-40B4-BE49-F238E27FC236}">
                  <a16:creationId xmlns:a16="http://schemas.microsoft.com/office/drawing/2014/main" id="{A72B833F-A18C-A1EB-8627-DEF3614BB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3" y="2024"/>
              <a:ext cx="768" cy="912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zh-TW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Rectangle 1102">
              <a:extLst>
                <a:ext uri="{FF2B5EF4-FFF2-40B4-BE49-F238E27FC236}">
                  <a16:creationId xmlns:a16="http://schemas.microsoft.com/office/drawing/2014/main" id="{97E4442D-D8A0-901E-7AAD-A5A664334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1" y="2328"/>
              <a:ext cx="288" cy="576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chemeClr val="bg1"/>
                </a:gs>
                <a:gs pos="100000">
                  <a:srgbClr val="CCCC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54000" tIns="10800" rIns="54000" bIns="10800" anchor="ctr" anchorCtr="1"/>
            <a:lstStyle/>
            <a:p>
              <a:pPr algn="ctr" eaLnBrk="1" hangingPunct="1">
                <a:defRPr/>
              </a:pPr>
              <a:r>
                <a:rPr lang="zh-TW" altLang="en-US" sz="1800" b="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初</a:t>
              </a:r>
            </a:p>
            <a:p>
              <a:pPr algn="ctr" eaLnBrk="1" hangingPunct="1">
                <a:defRPr/>
              </a:pPr>
              <a:r>
                <a:rPr lang="zh-TW" altLang="en-US" sz="1800" b="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審</a:t>
              </a:r>
            </a:p>
          </p:txBody>
        </p:sp>
        <p:sp>
          <p:nvSpPr>
            <p:cNvPr id="17" name="Rectangle 1103">
              <a:extLst>
                <a:ext uri="{FF2B5EF4-FFF2-40B4-BE49-F238E27FC236}">
                  <a16:creationId xmlns:a16="http://schemas.microsoft.com/office/drawing/2014/main" id="{5A2E0EAB-CC42-8B30-8194-CB50E5BCC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5" y="2328"/>
              <a:ext cx="288" cy="576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chemeClr val="bg1"/>
                </a:gs>
                <a:gs pos="100000">
                  <a:srgbClr val="CCCC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54000" tIns="10800" rIns="54000" bIns="10800" anchor="ctr" anchorCtr="1"/>
            <a:lstStyle/>
            <a:p>
              <a:pPr algn="ctr" eaLnBrk="1" hangingPunct="1">
                <a:defRPr/>
              </a:pPr>
              <a:r>
                <a:rPr lang="zh-TW" altLang="en-US" sz="1800" b="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複</a:t>
              </a:r>
            </a:p>
            <a:p>
              <a:pPr algn="ctr" eaLnBrk="1" hangingPunct="1">
                <a:defRPr/>
              </a:pPr>
              <a:r>
                <a:rPr lang="zh-TW" altLang="en-US" sz="1800" b="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審</a:t>
              </a:r>
            </a:p>
          </p:txBody>
        </p:sp>
        <p:sp>
          <p:nvSpPr>
            <p:cNvPr id="18" name="Rectangle 1104">
              <a:extLst>
                <a:ext uri="{FF2B5EF4-FFF2-40B4-BE49-F238E27FC236}">
                  <a16:creationId xmlns:a16="http://schemas.microsoft.com/office/drawing/2014/main" id="{87B05847-270C-9B12-DA37-A553B65F2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1" y="2072"/>
              <a:ext cx="672" cy="240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chemeClr val="bg1"/>
                </a:gs>
                <a:gs pos="100000">
                  <a:srgbClr val="CCCC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54000" tIns="10800" rIns="54000" bIns="10800" anchor="ctr" anchorCtr="1"/>
            <a:lstStyle/>
            <a:p>
              <a:pPr algn="ctr" eaLnBrk="1" hangingPunct="1">
                <a:defRPr/>
              </a:pPr>
              <a:r>
                <a:rPr lang="zh-TW" altLang="en-US" sz="1800" b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對象遴選</a:t>
              </a:r>
            </a:p>
          </p:txBody>
        </p:sp>
      </p:grp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7573D04D-E2D4-DC9A-D848-8A8876CA4CD9}"/>
              </a:ext>
            </a:extLst>
          </p:cNvPr>
          <p:cNvCxnSpPr>
            <a:cxnSpLocks/>
          </p:cNvCxnSpPr>
          <p:nvPr/>
        </p:nvCxnSpPr>
        <p:spPr>
          <a:xfrm>
            <a:off x="6159502" y="2942430"/>
            <a:ext cx="4190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AutoShape 1096">
            <a:extLst>
              <a:ext uri="{FF2B5EF4-FFF2-40B4-BE49-F238E27FC236}">
                <a16:creationId xmlns:a16="http://schemas.microsoft.com/office/drawing/2014/main" id="{121B671E-5210-A7EC-CBBB-FB91B6457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6083" y="2303263"/>
            <a:ext cx="773113" cy="1278334"/>
          </a:xfrm>
          <a:prstGeom prst="verticalScroll">
            <a:avLst>
              <a:gd name="adj" fmla="val 12500"/>
            </a:avLst>
          </a:prstGeom>
          <a:gradFill rotWithShape="0">
            <a:gsLst>
              <a:gs pos="0">
                <a:schemeClr val="bg1"/>
              </a:gs>
              <a:gs pos="100000">
                <a:srgbClr val="FF99FF"/>
              </a:gs>
            </a:gsLst>
            <a:lin ang="2700000" scaled="1"/>
          </a:gradFill>
          <a:ln w="3175">
            <a:solidFill>
              <a:schemeClr val="bg2"/>
            </a:solidFill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簽約</a:t>
            </a:r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B21C1443-32BD-D293-B78D-01E51F7544B0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118600" y="2942430"/>
            <a:ext cx="46082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AutoShape 1097">
            <a:extLst>
              <a:ext uri="{FF2B5EF4-FFF2-40B4-BE49-F238E27FC236}">
                <a16:creationId xmlns:a16="http://schemas.microsoft.com/office/drawing/2014/main" id="{C754B442-06C9-BFB5-555F-6C1BB8D9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6679" y="2303263"/>
            <a:ext cx="920636" cy="1278333"/>
          </a:xfrm>
          <a:prstGeom prst="foldedCorner">
            <a:avLst>
              <a:gd name="adj" fmla="val 12500"/>
            </a:avLst>
          </a:prstGeom>
          <a:gradFill rotWithShape="0">
            <a:gsLst>
              <a:gs pos="0">
                <a:schemeClr val="bg1"/>
              </a:gs>
              <a:gs pos="100000">
                <a:srgbClr val="CCCC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54000" tIns="10800" rIns="54000" bIns="10800" anchor="ctr" anchorCtr="1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</a:t>
            </a:r>
            <a:br>
              <a:rPr lang="en-US" altLang="zh-TW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7A385DB0-768A-3617-CDD9-B2FE4920CE31}"/>
              </a:ext>
            </a:extLst>
          </p:cNvPr>
          <p:cNvCxnSpPr>
            <a:stCxn id="27" idx="3"/>
            <a:endCxn id="30" idx="1"/>
          </p:cNvCxnSpPr>
          <p:nvPr/>
        </p:nvCxnSpPr>
        <p:spPr>
          <a:xfrm>
            <a:off x="10252557" y="2942430"/>
            <a:ext cx="5541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AutoShape 1097">
            <a:extLst>
              <a:ext uri="{FF2B5EF4-FFF2-40B4-BE49-F238E27FC236}">
                <a16:creationId xmlns:a16="http://schemas.microsoft.com/office/drawing/2014/main" id="{2F01E575-851C-BCF5-DD34-554177219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6679" y="4398763"/>
            <a:ext cx="920636" cy="1278333"/>
          </a:xfrm>
          <a:prstGeom prst="foldedCorner">
            <a:avLst>
              <a:gd name="adj" fmla="val 12500"/>
            </a:avLst>
          </a:prstGeom>
          <a:gradFill rotWithShape="0">
            <a:gsLst>
              <a:gs pos="0">
                <a:schemeClr val="bg1"/>
              </a:gs>
              <a:gs pos="100000">
                <a:srgbClr val="CCCC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54000" tIns="10800" rIns="54000" bIns="10800" anchor="ctr" anchorCtr="1"/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期末</a:t>
            </a:r>
            <a:br>
              <a:rPr lang="en-US" altLang="zh-TW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</a:p>
        </p:txBody>
      </p:sp>
      <p:cxnSp>
        <p:nvCxnSpPr>
          <p:cNvPr id="37" name="接點: 肘形 36">
            <a:extLst>
              <a:ext uri="{FF2B5EF4-FFF2-40B4-BE49-F238E27FC236}">
                <a16:creationId xmlns:a16="http://schemas.microsoft.com/office/drawing/2014/main" id="{644503DA-56A8-C866-B21B-E9014D72FFFB}"/>
              </a:ext>
            </a:extLst>
          </p:cNvPr>
          <p:cNvCxnSpPr>
            <a:stCxn id="30" idx="3"/>
            <a:endCxn id="35" idx="3"/>
          </p:cNvCxnSpPr>
          <p:nvPr/>
        </p:nvCxnSpPr>
        <p:spPr>
          <a:xfrm>
            <a:off x="11727315" y="2942430"/>
            <a:ext cx="12700" cy="2095500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 Box 1091">
            <a:extLst>
              <a:ext uri="{FF2B5EF4-FFF2-40B4-BE49-F238E27FC236}">
                <a16:creationId xmlns:a16="http://schemas.microsoft.com/office/drawing/2014/main" id="{D8F2E668-229B-9BFF-064E-F89E689CA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2" y="3452415"/>
            <a:ext cx="892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solidFill>
                  <a:srgbClr val="FF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115.05.02</a:t>
            </a:r>
            <a:endParaRPr lang="en-US" altLang="zh-TW" sz="1400" dirty="0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" name="Text Box 1092">
            <a:extLst>
              <a:ext uri="{FF2B5EF4-FFF2-40B4-BE49-F238E27FC236}">
                <a16:creationId xmlns:a16="http://schemas.microsoft.com/office/drawing/2014/main" id="{0B85DA19-A7C9-CA39-6D84-ABD88486C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9086" y="3420863"/>
            <a:ext cx="8961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solidFill>
                  <a:srgbClr val="FF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115.05.29</a:t>
            </a:r>
            <a:endParaRPr lang="en-US" altLang="zh-TW" sz="1400" dirty="0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1093">
            <a:extLst>
              <a:ext uri="{FF2B5EF4-FFF2-40B4-BE49-F238E27FC236}">
                <a16:creationId xmlns:a16="http://schemas.microsoft.com/office/drawing/2014/main" id="{1B2AA8B2-3140-F622-5B7A-E225A849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981" y="1461888"/>
            <a:ext cx="1404423" cy="77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90500" indent="-1905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>
                <a:srgbClr val="FF6600"/>
              </a:buClr>
              <a:buSzTx/>
              <a:buFont typeface="Wingdings" panose="05000000000000000000" pitchFamily="2" charset="2"/>
              <a:buChar char=""/>
            </a:pPr>
            <a:r>
              <a:rPr lang="zh-TW" altLang="en-US" sz="1400" dirty="0">
                <a:solidFill>
                  <a:srgbClr val="3399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pres?slideindex=1&amp;slidetitle="/>
              </a:rPr>
              <a:t>申請意願表</a:t>
            </a:r>
            <a:br>
              <a:rPr lang="zh-TW" altLang="en-US" sz="1400" dirty="0">
                <a:solidFill>
                  <a:srgbClr val="3399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(115. 06.12</a:t>
            </a:r>
            <a:r>
              <a:rPr lang="zh-TW" altLang="en-US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altLang="zh-TW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85000"/>
              </a:lnSpc>
              <a:spcBef>
                <a:spcPct val="0"/>
              </a:spcBef>
              <a:buClr>
                <a:srgbClr val="FF6600"/>
              </a:buClr>
              <a:buSzTx/>
              <a:buFont typeface="Wingdings" panose="05000000000000000000" pitchFamily="2" charset="2"/>
              <a:buChar char=""/>
            </a:pPr>
            <a:r>
              <a:rPr lang="zh-TW" altLang="en-US" sz="1400" dirty="0">
                <a:solidFill>
                  <a:srgbClr val="3399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計畫書</a:t>
            </a:r>
            <a:br>
              <a:rPr lang="zh-TW" altLang="en-US" sz="1400" dirty="0">
                <a:solidFill>
                  <a:srgbClr val="3399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(115.06.12</a:t>
            </a:r>
            <a:r>
              <a:rPr lang="zh-TW" altLang="en-US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altLang="zh-TW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400" dirty="0">
              <a:solidFill>
                <a:srgbClr val="FF66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Text Box 1106">
            <a:extLst>
              <a:ext uri="{FF2B5EF4-FFF2-40B4-BE49-F238E27FC236}">
                <a16:creationId xmlns:a16="http://schemas.microsoft.com/office/drawing/2014/main" id="{4B48A3EB-723F-76DE-CA3F-92BEF0A71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5018" y="4153882"/>
            <a:ext cx="16811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>
                <a:solidFill>
                  <a:srgbClr val="FF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115.06.15~06.26</a:t>
            </a:r>
            <a:endParaRPr lang="en-US" altLang="zh-TW" sz="1200" dirty="0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1095">
            <a:extLst>
              <a:ext uri="{FF2B5EF4-FFF2-40B4-BE49-F238E27FC236}">
                <a16:creationId xmlns:a16="http://schemas.microsoft.com/office/drawing/2014/main" id="{3909C015-96A1-7E37-91CA-393BF4965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6182" y="4582705"/>
            <a:ext cx="10390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1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zh-TW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115.06.30</a:t>
            </a:r>
            <a:r>
              <a:rPr lang="zh-TW" altLang="en-US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br>
              <a:rPr lang="zh-TW" altLang="en-US" sz="12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dirty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通知評選結果</a:t>
            </a:r>
          </a:p>
        </p:txBody>
      </p: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4605A6AD-AED3-ABE2-8917-94E8114775EB}"/>
              </a:ext>
            </a:extLst>
          </p:cNvPr>
          <p:cNvCxnSpPr>
            <a:endCxn id="42" idx="0"/>
          </p:cNvCxnSpPr>
          <p:nvPr/>
        </p:nvCxnSpPr>
        <p:spPr>
          <a:xfrm>
            <a:off x="9334500" y="2942430"/>
            <a:ext cx="1191" cy="16402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 Box 1098">
            <a:extLst>
              <a:ext uri="{FF2B5EF4-FFF2-40B4-BE49-F238E27FC236}">
                <a16:creationId xmlns:a16="http://schemas.microsoft.com/office/drawing/2014/main" id="{D71E0D40-C7D8-0D64-4432-220F0CD13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1599" y="1945284"/>
            <a:ext cx="10307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115.11.6 </a:t>
            </a:r>
            <a:r>
              <a:rPr lang="zh-TW" altLang="en-US" sz="14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前</a:t>
            </a:r>
            <a:endParaRPr lang="en-US" altLang="zh-TW" sz="1400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 Box 1113">
            <a:extLst>
              <a:ext uri="{FF2B5EF4-FFF2-40B4-BE49-F238E27FC236}">
                <a16:creationId xmlns:a16="http://schemas.microsoft.com/office/drawing/2014/main" id="{6692FC53-D6FC-7205-8DB0-A8AB53738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8924" y="4076301"/>
            <a:ext cx="8961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116.3.5</a:t>
            </a:r>
            <a:r>
              <a:rPr lang="zh-TW" altLang="en-US" sz="14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前</a:t>
            </a:r>
            <a:endParaRPr lang="en-US" altLang="zh-TW" sz="1400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文字方塊 1">
            <a:extLst>
              <a:ext uri="{FF2B5EF4-FFF2-40B4-BE49-F238E27FC236}">
                <a16:creationId xmlns:a16="http://schemas.microsoft.com/office/drawing/2014/main" id="{7242D453-23BD-BF19-B0FC-94AA7E75F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6352" y="4566840"/>
            <a:ext cx="443903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¡"/>
              <a:defRPr kumimoji="1"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66"/>
              </a:buClr>
              <a:buSzPct val="65000"/>
              <a:buFont typeface="Wingdings" panose="05000000000000000000" pitchFamily="2" charset="2"/>
              <a:buChar char="¡"/>
              <a:defRPr kumimoji="1"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6699"/>
              </a:buClr>
              <a:buSzPct val="70000"/>
              <a:buFont typeface="Wingdings" panose="05000000000000000000" pitchFamily="2" charset="2"/>
              <a:buChar char="l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0000"/>
              <a:buFont typeface="Wingdings" panose="05000000000000000000" pitchFamily="2" charset="2"/>
              <a:buChar char="¡"/>
              <a:defRPr kumimoji="1"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分包期間：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~116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en-US" altLang="zh-TW" sz="16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期中報告需於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日前完成</a:t>
            </a:r>
            <a:endParaRPr lang="en-US" altLang="zh-TW" sz="16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期中審查會議預計於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日前召開</a:t>
            </a:r>
            <a:endParaRPr lang="en-US" altLang="zh-TW" sz="16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期末報告需於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116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日前完成</a:t>
            </a:r>
            <a:endParaRPr lang="en-US" altLang="zh-TW" sz="16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期末審查會議預計於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116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1600" b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日前召開</a:t>
            </a:r>
          </a:p>
        </p:txBody>
      </p:sp>
    </p:spTree>
    <p:extLst>
      <p:ext uri="{BB962C8B-B14F-4D97-AF65-F5344CB8AC3E}">
        <p14:creationId xmlns:p14="http://schemas.microsoft.com/office/powerpoint/2010/main" val="953738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EA0F74-1963-3F65-2392-87620018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計畫書等之交付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60ECBF-0B58-0754-EDD7-C6614D4AC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/>
              <a:t>截止時間：</a:t>
            </a:r>
          </a:p>
          <a:p>
            <a:pPr lvl="1"/>
            <a:r>
              <a:rPr lang="zh-TW" altLang="en-US" dirty="0">
                <a:solidFill>
                  <a:srgbClr val="FF0000"/>
                </a:solidFill>
              </a:rPr>
              <a:t>意願表：</a:t>
            </a:r>
            <a:r>
              <a:rPr lang="en-US" altLang="zh-TW" dirty="0">
                <a:solidFill>
                  <a:srgbClr val="FF0000"/>
                </a:solidFill>
              </a:rPr>
              <a:t>115</a:t>
            </a:r>
            <a:r>
              <a:rPr lang="zh-TW" altLang="en-US" dirty="0">
                <a:solidFill>
                  <a:srgbClr val="FF0000"/>
                </a:solidFill>
              </a:rPr>
              <a:t>年</a:t>
            </a:r>
            <a:r>
              <a:rPr lang="en-US" altLang="zh-TW" dirty="0">
                <a:solidFill>
                  <a:srgbClr val="FF0000"/>
                </a:solidFill>
              </a:rPr>
              <a:t>6</a:t>
            </a:r>
            <a:r>
              <a:rPr lang="zh-TW" altLang="en-US" dirty="0">
                <a:solidFill>
                  <a:srgbClr val="FF0000"/>
                </a:solidFill>
              </a:rPr>
              <a:t>月</a:t>
            </a:r>
            <a:r>
              <a:rPr lang="en-US" altLang="zh-TW" dirty="0">
                <a:solidFill>
                  <a:srgbClr val="FF0000"/>
                </a:solidFill>
              </a:rPr>
              <a:t>12</a:t>
            </a:r>
            <a:r>
              <a:rPr lang="zh-TW" altLang="en-US" dirty="0">
                <a:solidFill>
                  <a:srgbClr val="FF0000"/>
                </a:solidFill>
              </a:rPr>
              <a:t>日前</a:t>
            </a:r>
          </a:p>
          <a:p>
            <a:pPr lvl="1"/>
            <a:r>
              <a:rPr lang="zh-TW" altLang="en-US" dirty="0">
                <a:solidFill>
                  <a:srgbClr val="FF0000"/>
                </a:solidFill>
              </a:rPr>
              <a:t>計畫書：</a:t>
            </a:r>
            <a:r>
              <a:rPr lang="en-US" altLang="zh-TW" dirty="0">
                <a:solidFill>
                  <a:srgbClr val="FF0000"/>
                </a:solidFill>
              </a:rPr>
              <a:t>115</a:t>
            </a:r>
            <a:r>
              <a:rPr lang="zh-TW" altLang="en-US" dirty="0">
                <a:solidFill>
                  <a:srgbClr val="FF0000"/>
                </a:solidFill>
              </a:rPr>
              <a:t>年</a:t>
            </a:r>
            <a:r>
              <a:rPr lang="en-US" altLang="zh-TW" dirty="0">
                <a:solidFill>
                  <a:srgbClr val="FF0000"/>
                </a:solidFill>
              </a:rPr>
              <a:t>6</a:t>
            </a:r>
            <a:r>
              <a:rPr lang="zh-TW" altLang="en-US" dirty="0">
                <a:solidFill>
                  <a:srgbClr val="FF0000"/>
                </a:solidFill>
              </a:rPr>
              <a:t>月</a:t>
            </a:r>
            <a:r>
              <a:rPr lang="en-US" altLang="zh-TW" dirty="0">
                <a:solidFill>
                  <a:srgbClr val="FF0000"/>
                </a:solidFill>
              </a:rPr>
              <a:t>12</a:t>
            </a:r>
            <a:r>
              <a:rPr lang="zh-TW" altLang="en-US" dirty="0">
                <a:solidFill>
                  <a:srgbClr val="FF0000"/>
                </a:solidFill>
              </a:rPr>
              <a:t>日前</a:t>
            </a:r>
          </a:p>
          <a:p>
            <a:r>
              <a:rPr lang="zh-TW" altLang="en-US" dirty="0"/>
              <a:t>交付方式：</a:t>
            </a:r>
            <a:r>
              <a:rPr lang="en-US" altLang="zh-TW" u="sng" dirty="0">
                <a:solidFill>
                  <a:srgbClr val="FF0000"/>
                </a:solidFill>
              </a:rPr>
              <a:t>yumi</a:t>
            </a:r>
            <a:r>
              <a:rPr lang="en-US" altLang="zh-TW" u="sng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@soic.org.tw</a:t>
            </a:r>
            <a:br>
              <a:rPr lang="en-US" altLang="zh-TW" dirty="0"/>
            </a:br>
            <a:r>
              <a:rPr lang="en-US" altLang="zh-TW" dirty="0"/>
              <a:t>  (Email</a:t>
            </a:r>
            <a:r>
              <a:rPr lang="zh-TW" altLang="en-US" dirty="0"/>
              <a:t>後，請來電確認，謝謝</a:t>
            </a:r>
            <a:r>
              <a:rPr lang="en-US" altLang="zh-TW" dirty="0"/>
              <a:t>)</a:t>
            </a:r>
          </a:p>
          <a:p>
            <a:r>
              <a:rPr lang="zh-TW" altLang="en-US" dirty="0"/>
              <a:t>檔案下載： </a:t>
            </a:r>
            <a:r>
              <a:rPr lang="en-US" altLang="zh-TW" dirty="0"/>
              <a:t>https://www.soic.org.tw/ </a:t>
            </a:r>
          </a:p>
          <a:p>
            <a:r>
              <a:rPr lang="zh-TW" altLang="en-US" dirty="0"/>
              <a:t>聯絡人：張曉平</a:t>
            </a:r>
          </a:p>
          <a:p>
            <a:r>
              <a:rPr lang="zh-TW" altLang="en-US" dirty="0"/>
              <a:t>電　話：</a:t>
            </a:r>
            <a:r>
              <a:rPr lang="en-US" altLang="zh-TW" dirty="0"/>
              <a:t>02-28085899 #961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8319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225E90-17A1-CE16-671F-DA10CF1F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分包研究項目內容說明</a:t>
            </a:r>
          </a:p>
        </p:txBody>
      </p:sp>
      <p:graphicFrame>
        <p:nvGraphicFramePr>
          <p:cNvPr id="5" name="內容版面配置區 3">
            <a:extLst>
              <a:ext uri="{FF2B5EF4-FFF2-40B4-BE49-F238E27FC236}">
                <a16:creationId xmlns:a16="http://schemas.microsoft.com/office/drawing/2014/main" id="{FB3E20E1-04D8-18CF-22F0-25C894C9A0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0698372"/>
              </p:ext>
            </p:extLst>
          </p:nvPr>
        </p:nvGraphicFramePr>
        <p:xfrm>
          <a:off x="838200" y="1825625"/>
          <a:ext cx="10515600" cy="914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1075">
                  <a:extLst>
                    <a:ext uri="{9D8B030D-6E8A-4147-A177-3AD203B41FA5}">
                      <a16:colId xmlns:a16="http://schemas.microsoft.com/office/drawing/2014/main" val="2668820553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305938700"/>
                    </a:ext>
                  </a:extLst>
                </a:gridCol>
                <a:gridCol w="7200900">
                  <a:extLst>
                    <a:ext uri="{9D8B030D-6E8A-4147-A177-3AD203B41FA5}">
                      <a16:colId xmlns:a16="http://schemas.microsoft.com/office/drawing/2014/main" val="4066447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項目代號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分包研究計畫項目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85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466725" algn="l"/>
                        </a:tabLst>
                      </a:pP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VA152010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zh-TW" alt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海事影像物件可分類性評估技術研究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62300108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F72E65B5-6A91-BF56-1DF9-2B7D5D8DA567}"/>
              </a:ext>
            </a:extLst>
          </p:cNvPr>
          <p:cNvSpPr txBox="1"/>
          <p:nvPr/>
        </p:nvSpPr>
        <p:spPr>
          <a:xfrm>
            <a:off x="838200" y="3064467"/>
            <a:ext cx="10515600" cy="211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分包研究重點：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影像標註資料集之特徵擷取流程建置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特徵分群、視覺化分析與標註類別差異分析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標註資料可分性量化指標與場域擾動驗證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4246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6;p24">
            <a:extLst>
              <a:ext uri="{FF2B5EF4-FFF2-40B4-BE49-F238E27FC236}">
                <a16:creationId xmlns:a16="http://schemas.microsoft.com/office/drawing/2014/main" id="{C45ED201-04A5-867E-938A-82F5951A0D1F}"/>
              </a:ext>
            </a:extLst>
          </p:cNvPr>
          <p:cNvSpPr txBox="1"/>
          <p:nvPr/>
        </p:nvSpPr>
        <p:spPr>
          <a:xfrm>
            <a:off x="3445592" y="2660302"/>
            <a:ext cx="5300663" cy="1083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Noto Sans TC"/>
                <a:sym typeface="Noto Sans TC"/>
              </a:rPr>
              <a:t>感謝您的聆聽</a:t>
            </a:r>
            <a:endParaRPr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Google Shape;307;p24" descr="image.png">
            <a:extLst>
              <a:ext uri="{FF2B5EF4-FFF2-40B4-BE49-F238E27FC236}">
                <a16:creationId xmlns:a16="http://schemas.microsoft.com/office/drawing/2014/main" id="{61C91665-7809-3553-2198-9EA6FA1499A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73650" y="4045148"/>
            <a:ext cx="650975" cy="641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796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765D31-F1D0-D855-E80C-49642964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zh-TW" altLang="en-US" dirty="0"/>
              <a:t>簡報內容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381645A-D323-A2F4-9F23-92E1432A5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zh-TW" altLang="en-US" sz="2200" dirty="0"/>
              <a:t>分包辦法說明</a:t>
            </a:r>
          </a:p>
          <a:p>
            <a:pPr lvl="1"/>
            <a:r>
              <a:rPr lang="zh-TW" altLang="en-US" sz="2200" dirty="0"/>
              <a:t>申請資格</a:t>
            </a:r>
          </a:p>
          <a:p>
            <a:pPr lvl="1"/>
            <a:r>
              <a:rPr lang="zh-TW" altLang="en-US" sz="2200" dirty="0"/>
              <a:t>計畫書評選</a:t>
            </a:r>
          </a:p>
          <a:p>
            <a:pPr lvl="2"/>
            <a:r>
              <a:rPr lang="zh-TW" altLang="en-US" sz="2200" dirty="0"/>
              <a:t>評選原則</a:t>
            </a:r>
          </a:p>
          <a:p>
            <a:pPr lvl="2"/>
            <a:r>
              <a:rPr lang="zh-TW" altLang="en-US" sz="2200" dirty="0"/>
              <a:t>評選作業程序</a:t>
            </a:r>
          </a:p>
          <a:p>
            <a:pPr lvl="2"/>
            <a:r>
              <a:rPr lang="zh-TW" altLang="en-US" sz="2200" dirty="0"/>
              <a:t>評分項目</a:t>
            </a:r>
          </a:p>
          <a:p>
            <a:pPr lvl="2"/>
            <a:r>
              <a:rPr lang="zh-TW" altLang="en-US" sz="2200" dirty="0"/>
              <a:t>評選標準</a:t>
            </a:r>
          </a:p>
          <a:p>
            <a:pPr lvl="1"/>
            <a:r>
              <a:rPr lang="zh-TW" altLang="en-US" sz="2200" dirty="0"/>
              <a:t>智慧財產權歸屬</a:t>
            </a:r>
          </a:p>
          <a:p>
            <a:pPr lvl="1"/>
            <a:r>
              <a:rPr lang="zh-TW" altLang="en-US" sz="2200" dirty="0"/>
              <a:t>簽約要點</a:t>
            </a:r>
          </a:p>
          <a:p>
            <a:r>
              <a:rPr lang="zh-TW" altLang="en-US" sz="2200" dirty="0">
                <a:solidFill>
                  <a:srgbClr val="0000FF"/>
                </a:solidFill>
              </a:rPr>
              <a:t>保密廻避利益原則</a:t>
            </a:r>
          </a:p>
          <a:p>
            <a:r>
              <a:rPr lang="zh-TW" altLang="en-US" sz="2200" dirty="0"/>
              <a:t>作業時程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56361CF-9B22-F594-E6F1-49F2A8783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2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CB53B4D4-B77F-CCF0-9F79-A23B8CBC1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申請資格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A4DD8F3-AEB2-A12C-7421-E853E7354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學術界 </a:t>
            </a:r>
            <a:r>
              <a:rPr lang="en-US" altLang="zh-TW" dirty="0"/>
              <a:t>(</a:t>
            </a:r>
            <a:r>
              <a:rPr lang="zh-TW" altLang="en-US" dirty="0"/>
              <a:t>包括國內公私立大學院校</a:t>
            </a:r>
            <a:r>
              <a:rPr lang="en-US" altLang="zh-TW" dirty="0"/>
              <a:t>)</a:t>
            </a:r>
          </a:p>
          <a:p>
            <a:pPr lvl="1"/>
            <a:r>
              <a:rPr lang="zh-TW" altLang="en-US" dirty="0"/>
              <a:t>應擁有技術能力及足以接受分包之適當研究人力與設備者。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7875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425EAA-FDCD-B357-8207-9DA72EE01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計畫書評選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AB9A6E-7210-EFE5-D637-5E1C86B77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評選原則</a:t>
            </a:r>
          </a:p>
          <a:p>
            <a:pPr lvl="1"/>
            <a:r>
              <a:rPr lang="zh-TW" altLang="en-US" dirty="0"/>
              <a:t>技術背景（人力、設備）。</a:t>
            </a:r>
          </a:p>
          <a:p>
            <a:pPr lvl="1"/>
            <a:r>
              <a:rPr lang="zh-TW" altLang="en-US" dirty="0"/>
              <a:t>相關技術營業額、實績。</a:t>
            </a:r>
          </a:p>
          <a:p>
            <a:pPr lvl="1"/>
            <a:r>
              <a:rPr lang="zh-TW" altLang="en-US" dirty="0"/>
              <a:t>研提具體之計畫書內容與研究成果。</a:t>
            </a:r>
          </a:p>
          <a:p>
            <a:pPr lvl="1"/>
            <a:r>
              <a:rPr lang="zh-TW" altLang="en-US" dirty="0"/>
              <a:t>延續性計畫以原受託單位為優先考慮對象。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7832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CA9FBE-7501-208F-AB9F-672E1CBEE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97407"/>
                </a:solidFill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dirty="0"/>
              <a:t>評選作業程序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DA02D6-A218-C692-BB9B-DE743A9BB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分包研究計畫評選採</a:t>
            </a:r>
            <a:r>
              <a:rPr lang="zh-TW" altLang="en-US" b="1" dirty="0">
                <a:solidFill>
                  <a:schemeClr val="accent3"/>
                </a:solidFill>
              </a:rPr>
              <a:t>書面並召開評選會議審查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先由船舶中心進行初審說明，再由委員進行評分並填寫</a:t>
            </a:r>
            <a:br>
              <a:rPr lang="en-US" altLang="zh-TW" dirty="0"/>
            </a:br>
            <a:r>
              <a:rPr lang="zh-TW" altLang="en-US" b="1" dirty="0">
                <a:solidFill>
                  <a:srgbClr val="0000FF"/>
                </a:solidFill>
              </a:rPr>
              <a:t>「分包研究計畫評選評分表」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各委員評選結果經統計後，即宣佈評選結果。</a:t>
            </a:r>
          </a:p>
          <a:p>
            <a:r>
              <a:rPr lang="zh-TW" altLang="en-US" dirty="0"/>
              <a:t>通知各案申請人評選結果與委員意見。</a:t>
            </a:r>
          </a:p>
          <a:p>
            <a:r>
              <a:rPr lang="zh-TW" altLang="en-US" dirty="0"/>
              <a:t>申請單位或申請人依委員意見修正計畫書。</a:t>
            </a:r>
          </a:p>
          <a:p>
            <a:r>
              <a:rPr lang="zh-TW" altLang="en-US" dirty="0"/>
              <a:t>依船舶中心作業程序議價，並確定計畫書內容。</a:t>
            </a:r>
          </a:p>
        </p:txBody>
      </p:sp>
    </p:spTree>
    <p:extLst>
      <p:ext uri="{BB962C8B-B14F-4D97-AF65-F5344CB8AC3E}">
        <p14:creationId xmlns:p14="http://schemas.microsoft.com/office/powerpoint/2010/main" val="1174823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DFC3EF-B9F3-D750-573B-9379226CD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altLang="zh-TW" dirty="0">
                <a:solidFill>
                  <a:srgbClr val="F97407"/>
                </a:solidFill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dirty="0"/>
              <a:t>評分項目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D9854D4-71A3-B61E-DDF1-6B6B8C9684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427610"/>
              </p:ext>
            </p:extLst>
          </p:nvPr>
        </p:nvGraphicFramePr>
        <p:xfrm>
          <a:off x="8382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458075">
                  <a:extLst>
                    <a:ext uri="{9D8B030D-6E8A-4147-A177-3AD203B41FA5}">
                      <a16:colId xmlns:a16="http://schemas.microsoft.com/office/drawing/2014/main" val="305938700"/>
                    </a:ext>
                  </a:extLst>
                </a:gridCol>
                <a:gridCol w="3057525">
                  <a:extLst>
                    <a:ext uri="{9D8B030D-6E8A-4147-A177-3AD203B41FA5}">
                      <a16:colId xmlns:a16="http://schemas.microsoft.com/office/drawing/2014/main" val="4066447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權重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85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計畫內容與需求是否相符及完整性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00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執行能力與相關設施之配合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993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計畫主持人及主要工作人員之素質經驗及能力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13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以往執行相關研究計畫之績效或未來發展潛力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264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16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0ED0E7C-F217-7A38-CE31-C069494A7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97407"/>
                </a:solidFill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dirty="0"/>
              <a:t>評選標準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89EE7099-346D-7BE3-C6B1-E11997E52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評選委員由產學研合作委員會之委員組成。</a:t>
            </a:r>
          </a:p>
          <a:p>
            <a:r>
              <a:rPr lang="zh-TW" altLang="en-US" dirty="0"/>
              <a:t>評定辦法：</a:t>
            </a:r>
          </a:p>
          <a:p>
            <a:pPr lvl="1"/>
            <a:r>
              <a:rPr lang="zh-TW" altLang="en-US" dirty="0"/>
              <a:t>請各評選委員依計畫別，就各評分項目，填寫評分表。</a:t>
            </a:r>
          </a:p>
          <a:p>
            <a:pPr lvl="1"/>
            <a:r>
              <a:rPr lang="zh-TW" altLang="en-US" dirty="0"/>
              <a:t>各評分項目之最高分數為權重分數。</a:t>
            </a:r>
          </a:p>
          <a:p>
            <a:pPr lvl="1"/>
            <a:r>
              <a:rPr lang="zh-TW" altLang="en-US" dirty="0"/>
              <a:t>得分最高為</a:t>
            </a:r>
            <a:r>
              <a:rPr lang="en-US" altLang="zh-TW" dirty="0"/>
              <a:t>100</a:t>
            </a:r>
            <a:r>
              <a:rPr lang="zh-TW" altLang="en-US" dirty="0"/>
              <a:t>分，合格分數為</a:t>
            </a:r>
            <a:r>
              <a:rPr lang="en-US" altLang="zh-TW" dirty="0"/>
              <a:t>70</a:t>
            </a:r>
            <a:r>
              <a:rPr lang="zh-TW" altLang="en-US" dirty="0"/>
              <a:t>分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；平均分數</a:t>
            </a:r>
            <a:r>
              <a:rPr lang="en-US" altLang="zh-TW" dirty="0"/>
              <a:t>70</a:t>
            </a:r>
            <a:r>
              <a:rPr lang="zh-TW" altLang="en-US" dirty="0"/>
              <a:t>分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以上著，方得列為合格申請者。</a:t>
            </a:r>
          </a:p>
          <a:p>
            <a:pPr lvl="1"/>
            <a:r>
              <a:rPr lang="zh-TW" altLang="en-US" dirty="0"/>
              <a:t>合格申請者依評選委員之評選結果排名次，平均分數最高者為甄選對象。</a:t>
            </a:r>
          </a:p>
          <a:p>
            <a:pPr lvl="1"/>
            <a:r>
              <a:rPr lang="zh-TW" altLang="en-US" dirty="0"/>
              <a:t>如有兩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位以上申請者得分相同時，則由評選委員以投票方式甄選。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409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B725F-032C-38C4-B43C-49F213E9B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97407"/>
                </a:solidFill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dirty="0"/>
              <a:t>智慧財產權歸屬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A94395-27F4-6193-2134-B677D54ED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20425" cy="4351338"/>
          </a:xfrm>
        </p:spPr>
        <p:txBody>
          <a:bodyPr/>
          <a:lstStyle/>
          <a:p>
            <a:r>
              <a:rPr lang="zh-TW" altLang="en-US" dirty="0"/>
              <a:t>合約</a:t>
            </a:r>
          </a:p>
          <a:p>
            <a:pPr lvl="1"/>
            <a:r>
              <a:rPr lang="zh-TW" altLang="en-US" dirty="0"/>
              <a:t>智慧財產權：歸</a:t>
            </a:r>
            <a:r>
              <a:rPr lang="zh-TW" altLang="en-US" b="1" dirty="0">
                <a:solidFill>
                  <a:srgbClr val="0000FF"/>
                </a:solidFill>
              </a:rPr>
              <a:t>本中心</a:t>
            </a:r>
            <a:r>
              <a:rPr lang="en-US" altLang="zh-TW" b="1" dirty="0">
                <a:solidFill>
                  <a:srgbClr val="0000FF"/>
                </a:solidFill>
              </a:rPr>
              <a:t>(</a:t>
            </a:r>
            <a:r>
              <a:rPr lang="zh-TW" altLang="en-US" b="1" dirty="0">
                <a:solidFill>
                  <a:srgbClr val="0000FF"/>
                </a:solidFill>
              </a:rPr>
              <a:t>甲方</a:t>
            </a:r>
            <a:r>
              <a:rPr lang="en-US" altLang="zh-TW" b="1" dirty="0">
                <a:solidFill>
                  <a:srgbClr val="0000FF"/>
                </a:solidFill>
              </a:rPr>
              <a:t>)</a:t>
            </a:r>
            <a:r>
              <a:rPr lang="zh-TW" altLang="en-US" b="1" dirty="0">
                <a:solidFill>
                  <a:srgbClr val="0000FF"/>
                </a:solidFill>
              </a:rPr>
              <a:t>所有</a:t>
            </a:r>
            <a:r>
              <a:rPr lang="zh-TW" altLang="en-US" dirty="0"/>
              <a:t>，分包單位</a:t>
            </a:r>
            <a:r>
              <a:rPr lang="en-US" altLang="zh-TW" dirty="0"/>
              <a:t>(</a:t>
            </a:r>
            <a:r>
              <a:rPr lang="zh-TW" altLang="en-US" dirty="0"/>
              <a:t>乙方</a:t>
            </a:r>
            <a:r>
              <a:rPr lang="en-US" altLang="zh-TW" dirty="0"/>
              <a:t>)</a:t>
            </a:r>
            <a:r>
              <a:rPr lang="zh-TW" altLang="en-US" dirty="0"/>
              <a:t>應提供一切必要之協助。</a:t>
            </a:r>
          </a:p>
          <a:p>
            <a:pPr lvl="1"/>
            <a:r>
              <a:rPr lang="zh-TW" altLang="en-US" dirty="0"/>
              <a:t>本中心</a:t>
            </a:r>
            <a:r>
              <a:rPr lang="en-US" altLang="zh-TW" dirty="0"/>
              <a:t>(</a:t>
            </a:r>
            <a:r>
              <a:rPr lang="zh-TW" altLang="en-US" dirty="0"/>
              <a:t>甲方</a:t>
            </a:r>
            <a:r>
              <a:rPr lang="en-US" altLang="zh-TW" dirty="0"/>
              <a:t>)</a:t>
            </a:r>
            <a:r>
              <a:rPr lang="zh-TW" altLang="en-US" dirty="0"/>
              <a:t>若將本研究成果申請專利權、著作權、電路布局權或其他智慧財產權時，於申請書中列為發明人或實際創作之乙方人員，得準用申請當時甲方對其員工之獎勵辦法。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1968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CD76B2-C59A-7939-D72A-BD46D119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簽約要點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EC6EDE-80F9-42A1-498D-21EAEAD62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/>
              <a:t>合約期程：受限於經濟部產業技術司預算核定週期，合約簽訂以年度為原則</a:t>
            </a:r>
            <a:r>
              <a:rPr lang="en-US" altLang="zh-TW" dirty="0"/>
              <a:t>(</a:t>
            </a:r>
            <a:r>
              <a:rPr lang="en-US" altLang="zh-TW" dirty="0">
                <a:solidFill>
                  <a:srgbClr val="FF0000"/>
                </a:solidFill>
              </a:rPr>
              <a:t>115</a:t>
            </a:r>
            <a:r>
              <a:rPr lang="zh-TW" altLang="en-US" dirty="0">
                <a:solidFill>
                  <a:srgbClr val="FF0000"/>
                </a:solidFill>
              </a:rPr>
              <a:t>年度合作期間</a:t>
            </a:r>
            <a:r>
              <a:rPr lang="en-US" altLang="zh-TW" dirty="0">
                <a:solidFill>
                  <a:srgbClr val="FF0000"/>
                </a:solidFill>
              </a:rPr>
              <a:t>: 115.7.1</a:t>
            </a:r>
            <a:r>
              <a:rPr lang="zh-TW" altLang="en-US" dirty="0">
                <a:solidFill>
                  <a:srgbClr val="FF0000"/>
                </a:solidFill>
              </a:rPr>
              <a:t>至</a:t>
            </a:r>
            <a:r>
              <a:rPr lang="en-US" altLang="zh-TW" dirty="0">
                <a:solidFill>
                  <a:srgbClr val="FF0000"/>
                </a:solidFill>
              </a:rPr>
              <a:t>116.3.31</a:t>
            </a:r>
            <a:r>
              <a:rPr lang="en-US" altLang="zh-TW" dirty="0"/>
              <a:t>)</a:t>
            </a:r>
            <a:r>
              <a:rPr lang="zh-TW" altLang="en-US" dirty="0"/>
              <a:t>；然實際合約簽定合作期程長短，本中心得視與技術處實際簽約結果加以調整。</a:t>
            </a:r>
          </a:p>
          <a:p>
            <a:r>
              <a:rPr lang="zh-TW" altLang="en-US" dirty="0"/>
              <a:t>其他要點</a:t>
            </a:r>
          </a:p>
          <a:p>
            <a:pPr lvl="1"/>
            <a:r>
              <a:rPr lang="zh-TW" altLang="en-US" dirty="0"/>
              <a:t>分包研究費用應單獨設帳管理，並依計畫書所載預算動支。</a:t>
            </a:r>
            <a:r>
              <a:rPr lang="zh-TW" altLang="en-US" b="1" dirty="0">
                <a:solidFill>
                  <a:srgbClr val="0000FF"/>
                </a:solidFill>
              </a:rPr>
              <a:t>結案時提供收支報表</a:t>
            </a:r>
            <a:r>
              <a:rPr lang="zh-TW" altLang="en-US" dirty="0"/>
              <a:t>及</a:t>
            </a:r>
            <a:r>
              <a:rPr lang="zh-TW" altLang="en-US" b="1" dirty="0">
                <a:solidFill>
                  <a:srgbClr val="0000FF"/>
                </a:solidFill>
              </a:rPr>
              <a:t>所有會計憑證</a:t>
            </a:r>
            <a:r>
              <a:rPr lang="zh-TW" altLang="en-US" dirty="0"/>
              <a:t>供存查。</a:t>
            </a:r>
          </a:p>
          <a:p>
            <a:pPr lvl="1"/>
            <a:r>
              <a:rPr lang="zh-TW" altLang="en-US" dirty="0"/>
              <a:t>契約之增刪或修改須經雙方以書面協議。</a:t>
            </a:r>
          </a:p>
          <a:p>
            <a:pPr lvl="1"/>
            <a:r>
              <a:rPr lang="zh-TW" altLang="en-US" dirty="0"/>
              <a:t>期末報告原則上需於</a:t>
            </a:r>
            <a:r>
              <a:rPr lang="en-US" altLang="zh-TW" dirty="0">
                <a:solidFill>
                  <a:srgbClr val="FF0000"/>
                </a:solidFill>
              </a:rPr>
              <a:t>116</a:t>
            </a:r>
            <a:r>
              <a:rPr lang="zh-TW" altLang="en-US" dirty="0">
                <a:solidFill>
                  <a:srgbClr val="FF0000"/>
                </a:solidFill>
              </a:rPr>
              <a:t>年</a:t>
            </a:r>
            <a:r>
              <a:rPr lang="en-US" altLang="zh-TW" dirty="0">
                <a:solidFill>
                  <a:srgbClr val="FF0000"/>
                </a:solidFill>
              </a:rPr>
              <a:t>3</a:t>
            </a:r>
            <a:r>
              <a:rPr lang="zh-TW" altLang="en-US" dirty="0">
                <a:solidFill>
                  <a:srgbClr val="FF0000"/>
                </a:solidFill>
              </a:rPr>
              <a:t>月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zh-TW" altLang="en-US" dirty="0">
                <a:solidFill>
                  <a:srgbClr val="FF0000"/>
                </a:solidFill>
              </a:rPr>
              <a:t>日前</a:t>
            </a:r>
            <a:r>
              <a:rPr lang="zh-TW" altLang="en-US" dirty="0"/>
              <a:t>繳交，實際日期視本中心與技術處簽約情形而定。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9054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1643</Words>
  <Application>Microsoft Office PowerPoint</Application>
  <PresentationFormat>寬螢幕</PresentationFormat>
  <Paragraphs>162</Paragraphs>
  <Slides>17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Aptos</vt:lpstr>
      <vt:lpstr>微軟正黑體</vt:lpstr>
      <vt:lpstr>標楷體</vt:lpstr>
      <vt:lpstr>Arial</vt:lpstr>
      <vt:lpstr>Times New Roman</vt:lpstr>
      <vt:lpstr>Webdings</vt:lpstr>
      <vt:lpstr>Wingdings</vt:lpstr>
      <vt:lpstr>Wingdings 3</vt:lpstr>
      <vt:lpstr>Office 佈景主題</vt:lpstr>
      <vt:lpstr>115年度科專計畫 海事影像物件可分類性評估技術研究 分包研究計畫說明</vt:lpstr>
      <vt:lpstr>簡報內容</vt:lpstr>
      <vt:lpstr>申請資格</vt:lpstr>
      <vt:lpstr>計畫書評選</vt:lpstr>
      <vt:lpstr>評選作業程序</vt:lpstr>
      <vt:lpstr>評分項目</vt:lpstr>
      <vt:lpstr>評選標準</vt:lpstr>
      <vt:lpstr>智慧財產權歸屬</vt:lpstr>
      <vt:lpstr>簽約要點</vt:lpstr>
      <vt:lpstr>分包研究計畫經費編列標準注意事項 </vt:lpstr>
      <vt:lpstr>分包研究計畫經費編列標準注意事項 </vt:lpstr>
      <vt:lpstr>分包研究計畫經費編列標準注意事項 </vt:lpstr>
      <vt:lpstr>PowerPoint 簡報</vt:lpstr>
      <vt:lpstr>115年度分包研究計畫---預定作業時程</vt:lpstr>
      <vt:lpstr>計畫書等之交付</vt:lpstr>
      <vt:lpstr>分包研究項目內容說明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Chienli</dc:creator>
  <cp:lastModifiedBy>張曉平</cp:lastModifiedBy>
  <cp:revision>24</cp:revision>
  <cp:lastPrinted>2025-12-31T05:16:13Z</cp:lastPrinted>
  <dcterms:created xsi:type="dcterms:W3CDTF">2025-12-18T01:16:53Z</dcterms:created>
  <dcterms:modified xsi:type="dcterms:W3CDTF">2026-05-28T07:29:15Z</dcterms:modified>
</cp:coreProperties>
</file>